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59" r:id="rId7"/>
    <p:sldId id="2451" r:id="rId8"/>
    <p:sldId id="262" r:id="rId9"/>
    <p:sldId id="2464" r:id="rId10"/>
    <p:sldId id="2465" r:id="rId11"/>
    <p:sldId id="2466" r:id="rId12"/>
    <p:sldId id="2467" r:id="rId13"/>
    <p:sldId id="2469" r:id="rId14"/>
    <p:sldId id="2456" r:id="rId15"/>
    <p:sldId id="2436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36CB8-F42A-4CF0-B8E6-95E84BF1913C}" v="1" dt="2022-06-17T22:13:20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32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ier André (meiera38)" userId="S::meiera38@students.zhaw.ch::e1e0584c-044d-49cb-a3ce-debad0193f0b" providerId="AD" clId="Web-{15836CB8-F42A-4CF0-B8E6-95E84BF1913C}"/>
    <pc:docChg chg="modSld">
      <pc:chgData name="Meier André (meiera38)" userId="S::meiera38@students.zhaw.ch::e1e0584c-044d-49cb-a3ce-debad0193f0b" providerId="AD" clId="Web-{15836CB8-F42A-4CF0-B8E6-95E84BF1913C}" dt="2022-06-17T22:13:20.619" v="0" actId="14100"/>
      <pc:docMkLst>
        <pc:docMk/>
      </pc:docMkLst>
      <pc:sldChg chg="modSp">
        <pc:chgData name="Meier André (meiera38)" userId="S::meiera38@students.zhaw.ch::e1e0584c-044d-49cb-a3ce-debad0193f0b" providerId="AD" clId="Web-{15836CB8-F42A-4CF0-B8E6-95E84BF1913C}" dt="2022-06-17T22:13:20.619" v="0" actId="14100"/>
        <pc:sldMkLst>
          <pc:docMk/>
          <pc:sldMk cId="1660133342" sldId="2469"/>
        </pc:sldMkLst>
        <pc:picChg chg="mod">
          <ac:chgData name="Meier André (meiera38)" userId="S::meiera38@students.zhaw.ch::e1e0584c-044d-49cb-a3ce-debad0193f0b" providerId="AD" clId="Web-{15836CB8-F42A-4CF0-B8E6-95E84BF1913C}" dt="2022-06-17T22:13:20.619" v="0" actId="14100"/>
          <ac:picMkLst>
            <pc:docMk/>
            <pc:sldMk cId="1660133342" sldId="2469"/>
            <ac:picMk id="4" creationId="{7DC1AB42-881E-F83E-4528-E45A38F315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D12826-8D90-4D69-9B6E-F96A249CD486}" type="datetime1">
              <a:rPr lang="de-DE" smtClean="0"/>
              <a:t>20.06.2022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739A-FCEC-4E58-9BB4-795CA6C85AA0}" type="datetime1">
              <a:rPr lang="de-DE" smtClean="0"/>
              <a:pPr/>
              <a:t>20.06.2022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4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30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87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36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5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de-DE" spc="300" noProof="0"/>
              <a:t>JAHRESBERICHT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de-DE" sz="4000" spc="300" noProof="0"/>
              <a:t>Titelmasterformat durch Klicken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4" name="Online-Bildplatzhalt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5" name="Online-Bildplatzhalt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6" name="Online-Bildplatzhalt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de-DE" noProof="0"/>
              <a:t>ANKLICKEN UM MASTERTEXTFORMATE ZU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de-DE" noProof="0"/>
              <a:t>TITELMASTER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de-DE" noProof="0"/>
              <a:t>HIER FOLIENTITEL EINFÜGEN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Bildplatzhalt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openflights.org/data.html" TargetMode="External"/><Relationship Id="rId4" Type="http://schemas.openxmlformats.org/officeDocument/2006/relationships/hyperlink" Target="https://www.transportation.gov/individuals/aviation-consumer-protection/air-travel-consumer-reports-20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5633"/>
            <a:ext cx="12192000" cy="803855"/>
          </a:xfrm>
          <a:solidFill>
            <a:schemeClr val="bg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r>
              <a:rPr lang="de-DE"/>
              <a:t>Big Data – </a:t>
            </a:r>
            <a:r>
              <a:rPr lang="de-DE" err="1"/>
              <a:t>Graphframes</a:t>
            </a:r>
            <a:r>
              <a:rPr lang="de-DE"/>
              <a:t> on Flight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D9AB7B-AD2A-26B8-18FF-4AAA8CA6B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3608513"/>
            <a:ext cx="5588000" cy="1183622"/>
          </a:xfrm>
          <a:noFill/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/>
              <a:t>Kathrin Noser</a:t>
            </a:r>
          </a:p>
          <a:p>
            <a:pPr algn="l">
              <a:lnSpc>
                <a:spcPct val="100000"/>
              </a:lnSpc>
            </a:pPr>
            <a:r>
              <a:rPr lang="de-DE"/>
              <a:t>Dominique Neff</a:t>
            </a:r>
          </a:p>
          <a:p>
            <a:pPr algn="l">
              <a:lnSpc>
                <a:spcPct val="100000"/>
              </a:lnSpc>
            </a:pPr>
            <a:r>
              <a:rPr lang="de-DE"/>
              <a:t>André Meier</a:t>
            </a:r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8A16EC-F22B-ED23-F9A3-B415B802F4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942"/>
          <a:stretch/>
        </p:blipFill>
        <p:spPr>
          <a:xfrm>
            <a:off x="900135" y="3249487"/>
            <a:ext cx="1114932" cy="143819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E3E12E-AE5B-4E7B-A5E1-BECDEC31B1F8}"/>
              </a:ext>
            </a:extLst>
          </p:cNvPr>
          <p:cNvSpPr txBox="1">
            <a:spLocks/>
          </p:cNvSpPr>
          <p:nvPr/>
        </p:nvSpPr>
        <p:spPr>
          <a:xfrm>
            <a:off x="1" y="6393129"/>
            <a:ext cx="12288415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96084ED-89BC-1FB6-2578-0C8E693D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34" y="4930139"/>
            <a:ext cx="5590535" cy="1701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err="1"/>
              <a:t>Queries</a:t>
            </a:r>
            <a:endParaRPr lang="de-DE" sz="4800" spc="3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710772"/>
            <a:ext cx="5183188" cy="494506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e-CH" spc="300">
                <a:solidFill>
                  <a:schemeClr val="tx1"/>
                </a:solidFill>
              </a:rPr>
              <a:t>V</a:t>
            </a:r>
            <a:r>
              <a:rPr lang="de-DE" spc="300">
                <a:solidFill>
                  <a:schemeClr val="tx1"/>
                </a:solidFill>
              </a:rPr>
              <a:t>on Zürich nach New York mit 4 Stopps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205278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Maximal zwei Stopps in Europa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Anzahl möglichen Reiserouten 1‘217‘645‘789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10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724CD7D-5F75-51A0-BE41-6FC784EA5048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C1AB42-881E-F83E-4528-E45A38F3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734" y="3008867"/>
            <a:ext cx="5557950" cy="169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52E8057-C984-DC33-4103-DAA2A144398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84409" y="1394031"/>
            <a:ext cx="4443765" cy="490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13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Person, die auf Blaupausen an einer Backsteinmauer starrt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-1" y="0"/>
            <a:ext cx="5715003" cy="6858000"/>
          </a:xfr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11</a:t>
            </a:fld>
            <a:endParaRPr lang="de-DE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880" y="890610"/>
            <a:ext cx="5669280" cy="4208346"/>
          </a:xfrm>
        </p:spPr>
        <p:txBody>
          <a:bodyPr rtlCol="0">
            <a:normAutofit/>
          </a:bodyPr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400" dirty="0"/>
              <a:t>Das Konzept, dass sowohl Vertices wie auch </a:t>
            </a:r>
            <a:r>
              <a:rPr lang="de-DE" sz="1400" dirty="0" err="1"/>
              <a:t>Edges</a:t>
            </a:r>
            <a:r>
              <a:rPr lang="de-DE" sz="1400" dirty="0"/>
              <a:t> wiederum </a:t>
            </a:r>
            <a:r>
              <a:rPr lang="de-DE" sz="1400" dirty="0" err="1"/>
              <a:t>DataFrames</a:t>
            </a:r>
            <a:r>
              <a:rPr lang="de-DE" sz="1400" dirty="0"/>
              <a:t> sind, ist sehr elegant.</a:t>
            </a:r>
          </a:p>
          <a:p>
            <a:pPr marR="0" lv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400" dirty="0"/>
              <a:t>Mit dem «</a:t>
            </a:r>
            <a:r>
              <a:rPr lang="de-DE" sz="1400" dirty="0" err="1"/>
              <a:t>motif</a:t>
            </a:r>
            <a:r>
              <a:rPr lang="de-DE" sz="1400" dirty="0"/>
              <a:t> </a:t>
            </a:r>
            <a:r>
              <a:rPr lang="de-DE" sz="1400" dirty="0" err="1"/>
              <a:t>finding</a:t>
            </a:r>
            <a:r>
              <a:rPr lang="de-DE" sz="1400" dirty="0"/>
              <a:t>» Mechanismus können </a:t>
            </a:r>
            <a:r>
              <a:rPr lang="de-DE" sz="1400" dirty="0" err="1"/>
              <a:t>Queries</a:t>
            </a:r>
            <a:r>
              <a:rPr lang="de-DE" sz="1400" dirty="0"/>
              <a:t> von sehr unterschiedlicher Komplexität einfach formuliert werden.</a:t>
            </a:r>
          </a:p>
          <a:p>
            <a:pPr marR="0" lvl="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400" dirty="0"/>
              <a:t>Generell ist der Funktionsumfang leider noch recht eingeschränkt. (Nützlich wären z.B. gewichtete </a:t>
            </a:r>
            <a:r>
              <a:rPr lang="de-DE" sz="1400" dirty="0" err="1"/>
              <a:t>Edges</a:t>
            </a:r>
            <a:r>
              <a:rPr lang="de-DE" sz="1400" dirty="0"/>
              <a:t> beim Suchen von kürzesten Pfaden.)</a:t>
            </a:r>
          </a:p>
          <a:p>
            <a:pPr rtl="0"/>
            <a:endParaRPr lang="de-DE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159" y="24572"/>
            <a:ext cx="5897218" cy="884238"/>
          </a:xfrm>
        </p:spPr>
        <p:txBody>
          <a:bodyPr rtlCol="0"/>
          <a:lstStyle/>
          <a:p>
            <a:pPr rtl="0"/>
            <a:r>
              <a:rPr lang="de-DE" err="1"/>
              <a:t>Conclusion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ildplatzhalter 7" descr="Abstraktes Bild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2699052"/>
            <a:ext cx="10787270" cy="1459895"/>
          </a:xfrm>
        </p:spPr>
        <p:txBody>
          <a:bodyPr rtlCol="0">
            <a:noAutofit/>
          </a:bodyPr>
          <a:lstStyle/>
          <a:p>
            <a:pPr rtl="0"/>
            <a:r>
              <a:rPr lang="de-DE" sz="6600" spc="300"/>
              <a:t>VIELEN DANK!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EE2C2039-34DC-F0F2-17D3-84CDA9609199}"/>
              </a:ext>
            </a:extLst>
          </p:cNvPr>
          <p:cNvSpPr txBox="1">
            <a:spLocks/>
          </p:cNvSpPr>
          <p:nvPr/>
        </p:nvSpPr>
        <p:spPr>
          <a:xfrm>
            <a:off x="1" y="6393129"/>
            <a:ext cx="12191999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2500" b="12500"/>
          <a:stretch/>
        </p:blipFill>
        <p:spPr>
          <a:xfrm>
            <a:off x="0" y="0"/>
            <a:ext cx="609600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Topics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pPr rtl="0"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568998" cy="3798888"/>
          </a:xfrm>
        </p:spPr>
        <p:txBody>
          <a:bodyPr rtlCol="0"/>
          <a:lstStyle/>
          <a:p>
            <a:pPr rtl="0"/>
            <a:r>
              <a:rPr lang="de-DE"/>
              <a:t>EINFÜHRUNG</a:t>
            </a:r>
          </a:p>
          <a:p>
            <a:pPr rtl="0"/>
            <a:r>
              <a:rPr lang="de-DE"/>
              <a:t>DATENSATZ</a:t>
            </a:r>
          </a:p>
          <a:p>
            <a:pPr rtl="0"/>
            <a:r>
              <a:rPr lang="de-DE"/>
              <a:t>PREPROCESSING </a:t>
            </a:r>
          </a:p>
          <a:p>
            <a:pPr rtl="0"/>
            <a:r>
              <a:rPr lang="de-DE"/>
              <a:t>ANALYSE</a:t>
            </a:r>
          </a:p>
          <a:p>
            <a:pPr rtl="0"/>
            <a:r>
              <a:rPr lang="de-DE"/>
              <a:t>QUERIES</a:t>
            </a:r>
          </a:p>
          <a:p>
            <a:pPr rtl="0"/>
            <a:r>
              <a:rPr lang="de-DE"/>
              <a:t>CONCLUSION</a:t>
            </a:r>
          </a:p>
          <a:p>
            <a:pPr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782575" y="0"/>
            <a:ext cx="3851399" cy="6846932"/>
          </a:xfrm>
          <a:noFill/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575" y="6393129"/>
            <a:ext cx="3851399" cy="464871"/>
          </a:xfrm>
        </p:spPr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sz="1600" dirty="0">
                <a:cs typeface="Biome Light" panose="020B0303030204020804" pitchFamily="34" charset="0"/>
              </a:rPr>
              <a:t>Im Zuge der Projektarbeit für </a:t>
            </a:r>
            <a:r>
              <a:rPr lang="de-DE" sz="1600" dirty="0" err="1">
                <a:cs typeface="Biome Light" panose="020B0303030204020804" pitchFamily="34" charset="0"/>
              </a:rPr>
              <a:t>Advanced</a:t>
            </a:r>
            <a:r>
              <a:rPr lang="de-DE" sz="1600" dirty="0">
                <a:cs typeface="Biome Light" panose="020B0303030204020804" pitchFamily="34" charset="0"/>
              </a:rPr>
              <a:t> Big Data werden wir Flugdaten mit </a:t>
            </a:r>
            <a:r>
              <a:rPr lang="de-DE" sz="1600" dirty="0" err="1">
                <a:cs typeface="Biome Light" panose="020B0303030204020804" pitchFamily="34" charset="0"/>
              </a:rPr>
              <a:t>GraphFrames</a:t>
            </a:r>
            <a:r>
              <a:rPr lang="de-DE" sz="1600" dirty="0">
                <a:cs typeface="Biome Light" panose="020B0303030204020804" pitchFamily="34" charset="0"/>
              </a:rPr>
              <a:t> behandeln.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de-DE" dirty="0">
                <a:cs typeface="Biome Light" panose="020B0303030204020804" pitchFamily="34" charset="0"/>
              </a:rPr>
              <a:t>Der Umfang des Projekts beinhaltet Data </a:t>
            </a:r>
            <a:r>
              <a:rPr lang="de-DE" dirty="0" err="1">
                <a:cs typeface="Biome Light" panose="020B0303030204020804" pitchFamily="34" charset="0"/>
              </a:rPr>
              <a:t>Cleaning</a:t>
            </a:r>
            <a:r>
              <a:rPr lang="de-DE" dirty="0">
                <a:cs typeface="Biome Light" panose="020B0303030204020804" pitchFamily="34" charset="0"/>
              </a:rPr>
              <a:t>, </a:t>
            </a:r>
            <a:r>
              <a:rPr lang="de-DE" dirty="0" err="1">
                <a:cs typeface="Biome Light" panose="020B0303030204020804" pitchFamily="34" charset="0"/>
              </a:rPr>
              <a:t>pre-processing</a:t>
            </a:r>
            <a:r>
              <a:rPr lang="de-DE" dirty="0">
                <a:cs typeface="Biome Light" panose="020B0303030204020804" pitchFamily="34" charset="0"/>
              </a:rPr>
              <a:t>, Umgang mit Spark,  Visualisierung von Graphen sowie einige Sample-</a:t>
            </a:r>
            <a:r>
              <a:rPr lang="de-DE" dirty="0" err="1">
                <a:cs typeface="Biome Light" panose="020B0303030204020804" pitchFamily="34" charset="0"/>
              </a:rPr>
              <a:t>Queries</a:t>
            </a:r>
            <a:r>
              <a:rPr lang="de-DE" dirty="0">
                <a:cs typeface="Biome Light" panose="020B0303030204020804" pitchFamily="34" charset="0"/>
              </a:rPr>
              <a:t>.</a:t>
            </a:r>
            <a:endParaRPr lang="de-DE" sz="16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" r="35565" b="1"/>
          <a:stretch/>
        </p:blipFill>
        <p:spPr>
          <a:xfrm>
            <a:off x="20" y="10"/>
            <a:ext cx="5058541" cy="6867912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48562"/>
            <a:ext cx="5251450" cy="769178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de-DE" sz="5100"/>
              <a:t>Datensatz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de-DE" smtClean="0"/>
              <a:pPr rtl="0"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74A6658F-FD49-42F7-A638-2389A1BCD332}"/>
              </a:ext>
            </a:extLst>
          </p:cNvPr>
          <p:cNvSpPr txBox="1">
            <a:spLocks/>
          </p:cNvSpPr>
          <p:nvPr/>
        </p:nvSpPr>
        <p:spPr>
          <a:xfrm>
            <a:off x="5961188" y="1736522"/>
            <a:ext cx="5799680" cy="30787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b="1">
                <a:hlinkClick r:id="rId4" tooltip="https://www.transportation.gov/individuals/aviation-consumer-protection/air-travel-consumer-reports-2022"/>
              </a:rPr>
              <a:t>Internationale </a:t>
            </a:r>
            <a:r>
              <a:rPr lang="de-CH" b="1" err="1">
                <a:hlinkClick r:id="rId4" tooltip="https://www.transportation.gov/individuals/aviation-consumer-protection/air-travel-consumer-reports-2022"/>
              </a:rPr>
              <a:t>FlügE</a:t>
            </a:r>
            <a:r>
              <a:rPr lang="de-CH" b="1">
                <a:hlinkClick r:id="rId4" tooltip="https://www.transportation.gov/individuals/aviation-consumer-protection/air-travel-consumer-reports-2022"/>
              </a:rPr>
              <a:t> (</a:t>
            </a:r>
            <a:r>
              <a:rPr lang="de-CH" b="1" err="1">
                <a:hlinkClick r:id="rId4" tooltip="https://www.transportation.gov/individuals/aviation-consumer-protection/air-travel-consumer-reports-2022"/>
              </a:rPr>
              <a:t>Edges</a:t>
            </a:r>
            <a:r>
              <a:rPr lang="de-CH" b="1">
                <a:hlinkClick r:id="rId4" tooltip="https://www.transportation.gov/individuals/aviation-consumer-protection/air-travel-consumer-reports-2022"/>
              </a:rPr>
              <a:t>)</a:t>
            </a:r>
          </a:p>
          <a:p>
            <a:pPr algn="l"/>
            <a:r>
              <a:rPr lang="de-CH">
                <a:hlinkClick r:id="rId5" tooltip="http://openflights.org/data.html"/>
              </a:rPr>
              <a:t>http://openflights.org/data.html</a:t>
            </a:r>
            <a:endParaRPr lang="de-CH">
              <a:solidFill>
                <a:schemeClr val="tx1"/>
              </a:solidFill>
            </a:endParaRPr>
          </a:p>
          <a:p>
            <a:pPr algn="l"/>
            <a:endParaRPr lang="de-CH" u="sng"/>
          </a:p>
          <a:p>
            <a:pPr algn="l"/>
            <a:r>
              <a:rPr lang="de-CH" b="1" u="sng">
                <a:solidFill>
                  <a:schemeClr val="tx1"/>
                </a:solidFill>
              </a:rPr>
              <a:t>Flughäfen(Vertices) </a:t>
            </a:r>
            <a:r>
              <a:rPr lang="de-CH">
                <a:hlinkClick r:id="rId5" tooltip="http://openflights.org/data.html"/>
              </a:rPr>
              <a:t>http://openflights.org/data.html</a:t>
            </a:r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2B1AC6D-68C5-7084-BEEF-3A43FA078BA8}"/>
              </a:ext>
            </a:extLst>
          </p:cNvPr>
          <p:cNvSpPr txBox="1">
            <a:spLocks/>
          </p:cNvSpPr>
          <p:nvPr/>
        </p:nvSpPr>
        <p:spPr>
          <a:xfrm>
            <a:off x="-9331" y="6624735"/>
            <a:ext cx="12191979" cy="2519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/>
              <a:t>PREPROCESSING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73" y="163830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/>
              <a:t>Erstellen von Vertices &amp; </a:t>
            </a:r>
            <a:r>
              <a:rPr lang="de-DE" spc="300" err="1"/>
              <a:t>Edges</a:t>
            </a:r>
            <a:endParaRPr lang="de-DE" spc="30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5173" y="2132806"/>
            <a:ext cx="5183188" cy="4005801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Vertices = Flughäfen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/>
              <a:t>Edges</a:t>
            </a:r>
            <a:r>
              <a:rPr lang="de-DE" sz="1400" dirty="0"/>
              <a:t> = Flüge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tx1"/>
                </a:solidFill>
              </a:rPr>
              <a:t>Subgraph</a:t>
            </a:r>
            <a:r>
              <a:rPr lang="de-DE" sz="1400" dirty="0">
                <a:solidFill>
                  <a:schemeClr val="tx1"/>
                </a:solidFill>
              </a:rPr>
              <a:t> aus </a:t>
            </a:r>
            <a:r>
              <a:rPr lang="de-DE" sz="1400" dirty="0" err="1">
                <a:solidFill>
                  <a:schemeClr val="tx1"/>
                </a:solidFill>
              </a:rPr>
              <a:t>EuroTripGraph</a:t>
            </a:r>
            <a:r>
              <a:rPr lang="de-DE" sz="1400" dirty="0">
                <a:solidFill>
                  <a:schemeClr val="tx1"/>
                </a:solidFill>
              </a:rPr>
              <a:t> nur für Flüge in der Schweiz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euroTrip</a:t>
            </a:r>
            <a:r>
              <a:rPr lang="en-US" sz="1200" dirty="0"/>
              <a:t> vertices: 7184 (</a:t>
            </a:r>
            <a:r>
              <a:rPr lang="en-US" sz="1200" dirty="0" err="1"/>
              <a:t>Anzahl</a:t>
            </a:r>
            <a:r>
              <a:rPr lang="en-US" sz="1200" dirty="0"/>
              <a:t> </a:t>
            </a:r>
            <a:r>
              <a:rPr lang="en-US" sz="1200" dirty="0" err="1"/>
              <a:t>Flughäfen</a:t>
            </a:r>
            <a:r>
              <a:rPr lang="en-US" sz="1200" dirty="0"/>
              <a:t> </a:t>
            </a:r>
            <a:r>
              <a:rPr lang="en-US" sz="1200" dirty="0" err="1"/>
              <a:t>insgesamt</a:t>
            </a:r>
            <a:r>
              <a:rPr lang="en-US" sz="1200" dirty="0"/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euroTrip</a:t>
            </a:r>
            <a:r>
              <a:rPr lang="en-US" sz="1200" dirty="0"/>
              <a:t> edges: 67663 (</a:t>
            </a:r>
            <a:r>
              <a:rPr lang="en-US" sz="1200" dirty="0" err="1"/>
              <a:t>Anzahl</a:t>
            </a:r>
            <a:r>
              <a:rPr lang="en-US" sz="1200" dirty="0"/>
              <a:t> </a:t>
            </a:r>
            <a:r>
              <a:rPr lang="en-US" sz="1200" dirty="0" err="1"/>
              <a:t>Flüge</a:t>
            </a:r>
            <a:r>
              <a:rPr lang="en-US" sz="1200" dirty="0"/>
              <a:t> </a:t>
            </a:r>
            <a:r>
              <a:rPr lang="en-US" sz="1200" dirty="0" err="1"/>
              <a:t>insgesamt</a:t>
            </a:r>
            <a:r>
              <a:rPr lang="en-US" sz="1200" dirty="0"/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chTrip</a:t>
            </a:r>
            <a:r>
              <a:rPr lang="en-US" sz="1200" dirty="0"/>
              <a:t> vertices: 10 (</a:t>
            </a:r>
            <a:r>
              <a:rPr lang="en-US" sz="1200" dirty="0" err="1"/>
              <a:t>Flughäfen</a:t>
            </a:r>
            <a:r>
              <a:rPr lang="en-US" sz="1200" dirty="0"/>
              <a:t> in der Schweiz)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chTrip</a:t>
            </a:r>
            <a:r>
              <a:rPr lang="en-US" sz="1200" dirty="0"/>
              <a:t> edges: 41 (</a:t>
            </a:r>
            <a:r>
              <a:rPr lang="en-US" sz="1200" dirty="0" err="1"/>
              <a:t>Flüge</a:t>
            </a:r>
            <a:r>
              <a:rPr lang="en-US" sz="1200" dirty="0"/>
              <a:t> </a:t>
            </a:r>
            <a:r>
              <a:rPr lang="en-US" sz="1200" dirty="0" err="1"/>
              <a:t>innerhalb</a:t>
            </a:r>
            <a:r>
              <a:rPr lang="en-US" sz="1200" dirty="0"/>
              <a:t> der Schweiz)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de-DE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Umwandeln von Graph in </a:t>
            </a:r>
            <a:r>
              <a:rPr lang="de-DE" sz="1400" dirty="0" err="1"/>
              <a:t>iGraph</a:t>
            </a:r>
            <a:r>
              <a:rPr lang="de-DE" sz="1400" dirty="0"/>
              <a:t> 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5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90FD844-3D50-2D0F-8095-3E34DD8F8B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99" y="1638301"/>
            <a:ext cx="5966868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5FFCAE-3291-89CC-92E1-77CE9854DD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106" y="2563851"/>
            <a:ext cx="5954961" cy="142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964A5CC-FFCF-F224-4884-F80A2F1697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106" y="4042816"/>
            <a:ext cx="5953956" cy="209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8C523E76-C774-9D59-32F3-C17DB27C6A51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/>
              <a:t>Analyse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1769" y="308610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/>
              <a:t>Plot </a:t>
            </a:r>
            <a:r>
              <a:rPr lang="de-DE" spc="300" err="1"/>
              <a:t>Subgraph</a:t>
            </a:r>
            <a:endParaRPr lang="de-DE" spc="30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1769" y="3580606"/>
            <a:ext cx="5183188" cy="4005801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Auf dem Plot ist ersichtlich, dass die einzigen Linienflüge innerhalb der Schweiz nur zwischen Genf (GVA), Lugano (LUG) und Zürich (ZRH) stattfinden.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456A6F-A83B-229F-8743-CB392569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1623219"/>
            <a:ext cx="5439942" cy="117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2BD71D-B715-760C-E2CB-115E3096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59" y="1623219"/>
            <a:ext cx="4364675" cy="286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853C5CA-7950-D04F-FF29-784702A4EE3E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F8E03C-AC1F-D6F7-DE90-A337E710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4" y="4403428"/>
            <a:ext cx="3151119" cy="2064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31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/>
              <a:t>Analyse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0880" y="128124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/>
              <a:t>Page Rank</a:t>
            </a:r>
            <a:endParaRPr lang="de-DE" spc="30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0873" y="1775747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Bedeutung der Flughäfen vergleichen mit </a:t>
            </a:r>
            <a:r>
              <a:rPr lang="de-DE" sz="1400" dirty="0" err="1"/>
              <a:t>Pagerank</a:t>
            </a:r>
            <a:r>
              <a:rPr lang="de-DE" sz="1400" dirty="0"/>
              <a:t> Algorithmus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Vergleich mit eingehenden und ausgehenden Kanten unter Verwendung von Gradfunktion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Vereinzelte Flughäfen scheinen wichtiger zu sein als man bei einer reinen Betrachtung der Degrees erwarten würde.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/>
              <a:t>Indegrees</a:t>
            </a:r>
            <a:r>
              <a:rPr lang="de-DE" sz="1400" dirty="0"/>
              <a:t> und </a:t>
            </a:r>
            <a:r>
              <a:rPr lang="de-DE" sz="1400" dirty="0" err="1"/>
              <a:t>Outdegrees</a:t>
            </a:r>
            <a:r>
              <a:rPr lang="de-DE" sz="1400" dirty="0"/>
              <a:t> sind für die meisten Ziele unterschiedlich. (</a:t>
            </a:r>
            <a:r>
              <a:rPr lang="de-DE" sz="1200" dirty="0"/>
              <a:t>Grund: gemeinsam genutzte Flüge oder Unvollständigkeit der Daten)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FB0752-95C6-7D83-6EC5-682EF3C6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9" y="1552611"/>
            <a:ext cx="5631936" cy="202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4539A52-C630-ED9F-79ED-CF72F2561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39" y="4051572"/>
            <a:ext cx="5547593" cy="224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CB99D27-3393-E2E7-CB2F-272E2DD955A2}"/>
              </a:ext>
            </a:extLst>
          </p:cNvPr>
          <p:cNvSpPr txBox="1">
            <a:spLocks/>
          </p:cNvSpPr>
          <p:nvPr/>
        </p:nvSpPr>
        <p:spPr>
          <a:xfrm>
            <a:off x="599319" y="1058104"/>
            <a:ext cx="5183188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pc="300"/>
              <a:t>Weltweit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18BB86B6-FBD8-21C6-461F-763E2A63895C}"/>
              </a:ext>
            </a:extLst>
          </p:cNvPr>
          <p:cNvSpPr txBox="1">
            <a:spLocks/>
          </p:cNvSpPr>
          <p:nvPr/>
        </p:nvSpPr>
        <p:spPr>
          <a:xfrm>
            <a:off x="572739" y="3576803"/>
            <a:ext cx="5183188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pc="300"/>
              <a:t>Nur Europa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A848BA0-339D-0F94-2403-2A150512D6B9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2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D5C967D-5621-5D68-DA3D-13DB197E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47" y="3987081"/>
            <a:ext cx="6823595" cy="2466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err="1"/>
              <a:t>Queries</a:t>
            </a:r>
            <a:endParaRPr lang="de-DE" sz="4800" spc="3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840893"/>
            <a:ext cx="5183188" cy="49450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de-DE" spc="300"/>
              <a:t>3 Hops </a:t>
            </a:r>
            <a:r>
              <a:rPr lang="de-DE" spc="300" err="1"/>
              <a:t>from</a:t>
            </a:r>
            <a:r>
              <a:rPr lang="de-DE" spc="300"/>
              <a:t> least </a:t>
            </a:r>
            <a:r>
              <a:rPr lang="de-DE" spc="300" err="1"/>
              <a:t>important</a:t>
            </a:r>
            <a:r>
              <a:rPr lang="de-DE" spc="300"/>
              <a:t> </a:t>
            </a:r>
            <a:r>
              <a:rPr lang="de-DE" spc="300" err="1"/>
              <a:t>airport</a:t>
            </a:r>
            <a:endParaRPr lang="de-DE" spc="30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335399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Wie weit bzw. wohin kommt man vom „</a:t>
            </a:r>
            <a:r>
              <a:rPr lang="de-DE" sz="1400" err="1"/>
              <a:t>unbedeutensten</a:t>
            </a:r>
            <a:r>
              <a:rPr lang="de-DE" sz="1400"/>
              <a:t>“ Flughafen (Basis: </a:t>
            </a:r>
            <a:r>
              <a:rPr lang="de-DE" sz="1400" err="1"/>
              <a:t>Pagerank</a:t>
            </a:r>
            <a:r>
              <a:rPr lang="de-DE" sz="1400"/>
              <a:t>) mit maximal 3 Flügen.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„</a:t>
            </a:r>
            <a:r>
              <a:rPr lang="de-DE" sz="1400" err="1"/>
              <a:t>Unbedeutenster</a:t>
            </a:r>
            <a:r>
              <a:rPr lang="de-DE" sz="1400"/>
              <a:t>“ Flughafen ist Sinop (Türkei)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/>
              <a:t>Maximale Reichweite nach 3 Flügen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200" err="1"/>
              <a:t>Bocas</a:t>
            </a:r>
            <a:r>
              <a:rPr lang="de-DE" sz="1200"/>
              <a:t> Del </a:t>
            </a:r>
            <a:r>
              <a:rPr lang="de-DE" sz="1200" err="1"/>
              <a:t>Toro</a:t>
            </a:r>
            <a:endParaRPr lang="de-DE" sz="120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200"/>
              <a:t>San Jose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15CABF-5C5E-6FC4-E62B-87F066C6D7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519" y="1840893"/>
            <a:ext cx="5563955" cy="89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8862EC-226E-2256-126D-442911E7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19" y="2878761"/>
            <a:ext cx="5563955" cy="209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6E28A93-4F4C-7158-B299-4435F411CC41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8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2FAFACF-071F-F0DD-A511-79B7D794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421" y="4715866"/>
            <a:ext cx="6904121" cy="1752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err="1"/>
              <a:t>Queries</a:t>
            </a:r>
            <a:endParaRPr lang="de-DE" sz="4800" spc="3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710772"/>
            <a:ext cx="5183188" cy="49450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de-DE" spc="300"/>
              <a:t>„Ich will einen Airbus A380 fliegen“</a:t>
            </a:r>
            <a:endParaRPr lang="de-DE" spc="30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205278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Wie viele Flüge muss ich mindestens machen um mit einem Airbus A380 zu fliegen.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Ausgangsflughafen = Sinop (Türkei)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Flugzeug ist im Feld „Equipment“ zu finden und ist mit IATA-Code 380 versehen.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Nach frühestens 5 Flügen ist der gewünschte Flugzeugtyp an der Reihe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6FE926-CC9B-610F-DBF3-0B654E2CAB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026" y="1321442"/>
            <a:ext cx="4969621" cy="238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61B0A19-EB46-C153-086E-33635058A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26" y="3895778"/>
            <a:ext cx="5039628" cy="114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724CD7D-5F75-51A0-BE41-6FC784EA5048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9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74_TF55661986_Win32.potx" id="{0784DF48-C25B-4EA3-A273-21F053E1DCCF}" vid="{90552AF7-D568-442C-ABA2-CC74F72D9A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87b6b0-2796-43ce-bb69-18d8831e9768">
      <Terms xmlns="http://schemas.microsoft.com/office/infopath/2007/PartnerControls"/>
    </lcf76f155ced4ddcb4097134ff3c332f>
    <TaxCatchAll xmlns="68628b2f-7e15-4bb9-b45d-9b408bd3f43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1AF4DC3AFCA694C8477A551E040D79A" ma:contentTypeVersion="12" ma:contentTypeDescription="Ein neues Dokument erstellen." ma:contentTypeScope="" ma:versionID="b7d49a79101d8d3a5763a5ff93120a7f">
  <xsd:schema xmlns:xsd="http://www.w3.org/2001/XMLSchema" xmlns:xs="http://www.w3.org/2001/XMLSchema" xmlns:p="http://schemas.microsoft.com/office/2006/metadata/properties" xmlns:ns2="b187b6b0-2796-43ce-bb69-18d8831e9768" xmlns:ns3="68628b2f-7e15-4bb9-b45d-9b408bd3f434" targetNamespace="http://schemas.microsoft.com/office/2006/metadata/properties" ma:root="true" ma:fieldsID="8a7a7262208d18b9458e5b2a89b71042" ns2:_="" ns3:_="">
    <xsd:import namespace="b187b6b0-2796-43ce-bb69-18d8831e9768"/>
    <xsd:import namespace="68628b2f-7e15-4bb9-b45d-9b408bd3f4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7b6b0-2796-43ce-bb69-18d8831e9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19e3ed14-352d-4aa2-a63b-0b06d7ab5f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628b2f-7e15-4bb9-b45d-9b408bd3f43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9c47fa9-ad29-46e3-9381-bb09948f4b6d}" ma:internalName="TaxCatchAll" ma:showField="CatchAllData" ma:web="1aa48b0a-b2a1-4a4c-bce8-b357394d72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68628b2f-7e15-4bb9-b45d-9b408bd3f434"/>
    <ds:schemaRef ds:uri="71af3243-3dd4-4a8d-8c0d-dd76da1f02a5"/>
    <ds:schemaRef ds:uri="b187b6b0-2796-43ce-bb69-18d8831e976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848ADE2-4A50-4D7F-AE2A-C8AB666A1FC6}">
  <ds:schemaRefs>
    <ds:schemaRef ds:uri="68628b2f-7e15-4bb9-b45d-9b408bd3f434"/>
    <ds:schemaRef ds:uri="b187b6b0-2796-43ce-bb69-18d8831e97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451</Words>
  <Application>Microsoft Office PowerPoint</Application>
  <PresentationFormat>Breitbild</PresentationFormat>
  <Paragraphs>85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Office-Design</vt:lpstr>
      <vt:lpstr>Big Data – Graphframes on Flight Data</vt:lpstr>
      <vt:lpstr>Topics</vt:lpstr>
      <vt:lpstr>EINFÜHRUNG</vt:lpstr>
      <vt:lpstr>Datensatz</vt:lpstr>
      <vt:lpstr>PREPROCESSING</vt:lpstr>
      <vt:lpstr>Analyse</vt:lpstr>
      <vt:lpstr>Analyse</vt:lpstr>
      <vt:lpstr>Queries</vt:lpstr>
      <vt:lpstr>Queries</vt:lpstr>
      <vt:lpstr>Queries</vt:lpstr>
      <vt:lpstr>Conclusion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Graphframes on Flight Data</dc:title>
  <dc:creator>Meier André (meiera38)</dc:creator>
  <cp:lastModifiedBy>Neff Dominique (neffdom1)</cp:lastModifiedBy>
  <cp:revision>3</cp:revision>
  <dcterms:created xsi:type="dcterms:W3CDTF">2022-06-14T13:26:17Z</dcterms:created>
  <dcterms:modified xsi:type="dcterms:W3CDTF">2022-06-20T17:45:35Z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0x01010021AF4DC3AFCA694C8477A551E040D79A</vt:lpwstr>
  </property>
  <property fmtid="{D5CDD505-2E9C-101B-9397-08002B2CF9AE}" pid="3" name="MSIP_Label_5e482915-51ba-4603-9410-cf97f65a7328_Enabled">
    <vt:lpwstr>true</vt:lpwstr>
  </property>
  <property fmtid="{D5CDD505-2E9C-101B-9397-08002B2CF9AE}" pid="4" name="MSIP_Label_5e482915-51ba-4603-9410-cf97f65a7328_SetDate">
    <vt:lpwstr>2022-06-17T08:42:27Z</vt:lpwstr>
  </property>
  <property fmtid="{D5CDD505-2E9C-101B-9397-08002B2CF9AE}" pid="5" name="MSIP_Label_5e482915-51ba-4603-9410-cf97f65a7328_Method">
    <vt:lpwstr>Privileged</vt:lpwstr>
  </property>
  <property fmtid="{D5CDD505-2E9C-101B-9397-08002B2CF9AE}" pid="6" name="MSIP_Label_5e482915-51ba-4603-9410-cf97f65a7328_Name">
    <vt:lpwstr>Blank</vt:lpwstr>
  </property>
  <property fmtid="{D5CDD505-2E9C-101B-9397-08002B2CF9AE}" pid="7" name="MSIP_Label_5e482915-51ba-4603-9410-cf97f65a7328_SiteId">
    <vt:lpwstr>6836a9c5-69f0-4135-9e6b-43d1f616b550</vt:lpwstr>
  </property>
  <property fmtid="{D5CDD505-2E9C-101B-9397-08002B2CF9AE}" pid="8" name="MSIP_Label_5e482915-51ba-4603-9410-cf97f65a7328_ActionId">
    <vt:lpwstr>f4e4dbbd-d4aa-4379-961b-a9eac2914ba8</vt:lpwstr>
  </property>
  <property fmtid="{D5CDD505-2E9C-101B-9397-08002B2CF9AE}" pid="9" name="MSIP_Label_5e482915-51ba-4603-9410-cf97f65a7328_ContentBits">
    <vt:lpwstr>0</vt:lpwstr>
  </property>
  <property fmtid="{D5CDD505-2E9C-101B-9397-08002B2CF9AE}" pid="10" name="MediaServiceImageTags">
    <vt:lpwstr/>
  </property>
</Properties>
</file>